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74" r:id="rId10"/>
    <p:sldId id="264" r:id="rId11"/>
    <p:sldId id="275" r:id="rId12"/>
    <p:sldId id="272" r:id="rId13"/>
    <p:sldId id="267" r:id="rId14"/>
    <p:sldId id="268" r:id="rId15"/>
    <p:sldId id="265" r:id="rId16"/>
    <p:sldId id="270" r:id="rId17"/>
    <p:sldId id="269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D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816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12A3-0913-4721-9574-04D8B09F1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CD706-59B7-480E-A9AA-2502CFEC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4823-BC7E-45DD-B69C-97796417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F42-F677-4026-872D-502EFB103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821B1-B17D-49F5-9B20-B96D8A0F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56F7-8564-4C37-A8C0-D3675CAD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D19A0-5A5F-4835-9D17-F6C0191B4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A7133-8EE0-44DB-B440-A29B5F9E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087F9-7D25-4ED2-92BC-7444899C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0D3FD-21A3-459A-B473-4BA7AB6A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5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4FE9-5972-45B4-9994-7BAE5B24E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C2FC0-4CD2-445E-8FB1-8B2356B7B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5EADD-B6D5-411A-A5E1-DA020DDD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7ECB-E284-45A4-8F34-29C18630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6AC85-1F86-4F70-B8DC-3705D46D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5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2D6BA-9BF3-4B9D-B9A1-6C816ED3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2617-2DC9-4689-9EA0-3BDE95267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1B377-AC8C-4700-A774-E84F5C477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CB6CA-EB51-42F7-80E5-319DA43D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73832-9B2E-4F87-A3B7-2C689266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1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2B6D-4363-4D19-A821-E1926D99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4DAFD-28C1-466A-9600-449D634E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574DB-0CFD-45EF-975D-75BB45C9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B17FC-EE05-473E-9982-03B8739C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90716-4469-4FA9-A629-BF545BBF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ABCE-A095-4B24-80AE-AC6AA17B7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0544-1B0A-4358-86D7-996D951C6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69316-A016-42FF-BB9C-F3D1B9315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CB21C-7D4A-4670-9FCD-CCD15C096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CE14D-C89E-4839-A857-D8AE5669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5B8E6-53AA-40A7-9AA6-1ACBCA36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6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1C98-8943-4613-A0E8-89BE3CCD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768FB-4170-458E-808D-ABC0ECEA1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D3D9A-EA83-40EB-9480-86108DC24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D4B8B-9421-4DE2-89CD-56B68C8B5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83223A-2049-4B44-A31C-AA5DC95745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FD574-E257-444D-AF1C-614591DA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E943D-66A2-49DD-BEEC-EF01773D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B01E5-7AA2-4046-A05C-844B4793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9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AECE-EE1F-4A06-A758-816527F9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90CC6-FB56-4359-86F2-2DB0DF43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68DFC-A2B3-4B71-98CF-6F5E14DD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4D38B-D21B-4759-B457-8FA64C95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8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C5E2A-F764-430A-A041-35F660BF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50B1A-A7CB-4031-A111-13A04690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F2CB4-2912-4900-A591-928DED11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D1E5-6CA8-45FB-96FD-3145B4F7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0A142-AE79-4D70-8838-4FFE6E09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E4F0E-AEA3-4555-B3FD-8DCB7C6FA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24B48-E5C9-4543-9D0A-F7084604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39D09-0BC2-4312-B5BD-A9866DA4D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AEA8D-BF42-466D-BD87-82402012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5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1D9A-4C1F-49C6-AB7B-6FDBC729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293135-FA45-43F2-9FDC-78D02EAE7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49114-E8B8-4D4E-B620-DB7B23E6D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5FBD7-4416-4D97-A41D-0ED3C5594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592DB-B127-445A-B002-B51A2170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61AFB-94D3-4D8B-BF3B-ABCB24CD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AC3F2-5083-40F3-9572-6C00AC08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522F7-EBA7-43CD-8A75-7A7D784B3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EE39F-5B94-4BAB-9DB6-BAC500F1B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22C98-CD63-4D91-9849-3385D39DA86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83809-A72B-4749-8A89-B4F982848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AD9B2-E067-45CB-A2CF-5508B312D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C9B8-7D10-48AE-B346-259AD095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9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R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opics/image-registrat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BE34-3203-4AC0-B68D-00B5C3A43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IMF group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D4935-79DD-4BD6-9E97-29A5C6B4F3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10/20/2018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789B1-1683-4642-AC58-0C5A2881DB7F}"/>
              </a:ext>
            </a:extLst>
          </p:cNvPr>
          <p:cNvSpPr txBox="1"/>
          <p:nvPr/>
        </p:nvSpPr>
        <p:spPr>
          <a:xfrm>
            <a:off x="5541200" y="4514850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Leihong </a:t>
            </a:r>
          </a:p>
        </p:txBody>
      </p:sp>
    </p:spTree>
    <p:extLst>
      <p:ext uri="{BB962C8B-B14F-4D97-AF65-F5344CB8AC3E}">
        <p14:creationId xmlns:p14="http://schemas.microsoft.com/office/powerpoint/2010/main" val="457126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similarity analysis</a:t>
            </a:r>
          </a:p>
        </p:txBody>
      </p:sp>
      <p:pic>
        <p:nvPicPr>
          <p:cNvPr id="2050" name="Picture 2" descr="C:\Users\Leihong.Wu\AppData\Local\Microsoft\Windows\Temporary Internet Files\Content.IE5\CC9UKZPD\Emoji_u1f48a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4" y="361711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eihong.Wu\AppData\Local\Microsoft\Windows\Temporary Internet Files\Content.IE5\IPKYN2WO\amphetamine_pill[1]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710" y="1757952"/>
            <a:ext cx="876422" cy="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eihong.Wu\AppData\Local\Microsoft\Windows\Temporary Internet Files\Content.IE5\IPKYN2WO\amphetamine_pill[1]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3"/>
          <a:stretch/>
        </p:blipFill>
        <p:spPr bwMode="auto">
          <a:xfrm>
            <a:off x="3042710" y="2923363"/>
            <a:ext cx="803565" cy="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Leihong.Wu\AppData\Local\Microsoft\Windows\Temporary Internet Files\Content.IE5\IPKYN2WO\amphetamine_pill[1]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3"/>
          <a:stretch/>
        </p:blipFill>
        <p:spPr bwMode="auto">
          <a:xfrm>
            <a:off x="3042710" y="4879834"/>
            <a:ext cx="803565" cy="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68216" y="418861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97013BE-4934-4D37-B5BF-EE167F688A09}"/>
              </a:ext>
            </a:extLst>
          </p:cNvPr>
          <p:cNvCxnSpPr>
            <a:cxnSpLocks/>
            <a:stCxn id="2050" idx="3"/>
            <a:endCxn id="2051" idx="1"/>
          </p:cNvCxnSpPr>
          <p:nvPr/>
        </p:nvCxnSpPr>
        <p:spPr>
          <a:xfrm flipV="1">
            <a:off x="1665194" y="2210453"/>
            <a:ext cx="1377516" cy="19781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E6B79BD-349B-4D58-8DCC-113D5DE3ADB9}"/>
              </a:ext>
            </a:extLst>
          </p:cNvPr>
          <p:cNvCxnSpPr>
            <a:cxnSpLocks/>
            <a:stCxn id="2050" idx="3"/>
            <a:endCxn id="7" idx="1"/>
          </p:cNvCxnSpPr>
          <p:nvPr/>
        </p:nvCxnSpPr>
        <p:spPr>
          <a:xfrm>
            <a:off x="1665194" y="4188618"/>
            <a:ext cx="1377516" cy="11437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668A01-D485-4967-B212-D1FCC246AD95}"/>
              </a:ext>
            </a:extLst>
          </p:cNvPr>
          <p:cNvSpPr txBox="1"/>
          <p:nvPr/>
        </p:nvSpPr>
        <p:spPr>
          <a:xfrm rot="5400000">
            <a:off x="1399635" y="3680178"/>
            <a:ext cx="2555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Image pre-processing (registration)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63465F-3925-4B0D-A339-201376145F47}"/>
              </a:ext>
            </a:extLst>
          </p:cNvPr>
          <p:cNvSpPr txBox="1"/>
          <p:nvPr/>
        </p:nvSpPr>
        <p:spPr>
          <a:xfrm>
            <a:off x="556108" y="5088737"/>
            <a:ext cx="108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 Product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(Image)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812484-B7C5-4B27-ADE6-B41A279AED7D}"/>
              </a:ext>
            </a:extLst>
          </p:cNvPr>
          <p:cNvSpPr txBox="1"/>
          <p:nvPr/>
        </p:nvSpPr>
        <p:spPr>
          <a:xfrm>
            <a:off x="2737701" y="6027003"/>
            <a:ext cx="1377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Top ranked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Reference Product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(Image)</a:t>
            </a:r>
          </a:p>
        </p:txBody>
      </p:sp>
      <p:pic>
        <p:nvPicPr>
          <p:cNvPr id="26" name="Picture 2" descr="C:\Users\Leihong.Wu\AppData\Local\Microsoft\Windows\Temporary Internet Files\Content.IE5\CC9UKZPD\Emoji_u1f48a.svg[1].png">
            <a:extLst>
              <a:ext uri="{FF2B5EF4-FFF2-40B4-BE49-F238E27FC236}">
                <a16:creationId xmlns:a16="http://schemas.microsoft.com/office/drawing/2014/main" id="{934B1C22-24C9-445B-AF8E-CD6A5D443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439" y="1961729"/>
            <a:ext cx="825731" cy="8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Leihong.Wu\AppData\Local\Microsoft\Windows\Temporary Internet Files\Content.IE5\IPKYN2WO\amphetamine_pill[1].jpg">
            <a:extLst>
              <a:ext uri="{FF2B5EF4-FFF2-40B4-BE49-F238E27FC236}">
                <a16:creationId xmlns:a16="http://schemas.microsoft.com/office/drawing/2014/main" id="{47B53BF2-8DCA-49D8-8CB4-897F45F0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76" y="1922094"/>
            <a:ext cx="838039" cy="86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ABBF65FA-E9E1-4184-A21F-010F4093A98C}"/>
              </a:ext>
            </a:extLst>
          </p:cNvPr>
          <p:cNvSpPr/>
          <p:nvPr/>
        </p:nvSpPr>
        <p:spPr>
          <a:xfrm>
            <a:off x="6249044" y="2255133"/>
            <a:ext cx="503694" cy="216976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F102CC-8332-448E-B746-5306DA27B84C}"/>
              </a:ext>
            </a:extLst>
          </p:cNvPr>
          <p:cNvSpPr txBox="1"/>
          <p:nvPr/>
        </p:nvSpPr>
        <p:spPr>
          <a:xfrm>
            <a:off x="5416657" y="1496342"/>
            <a:ext cx="2180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Similarity analysis</a:t>
            </a:r>
          </a:p>
        </p:txBody>
      </p:sp>
      <p:pic>
        <p:nvPicPr>
          <p:cNvPr id="1026" name="Picture 2" descr="Image result for network pretrained model">
            <a:extLst>
              <a:ext uri="{FF2B5EF4-FFF2-40B4-BE49-F238E27FC236}">
                <a16:creationId xmlns:a16="http://schemas.microsoft.com/office/drawing/2014/main" id="{C41EB473-64E6-49CA-BA99-A54B6810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35" y="1993059"/>
            <a:ext cx="2248460" cy="16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346FB7-3CAF-4E4B-B36D-D61F2D2A1512}"/>
              </a:ext>
            </a:extLst>
          </p:cNvPr>
          <p:cNvSpPr txBox="1"/>
          <p:nvPr/>
        </p:nvSpPr>
        <p:spPr>
          <a:xfrm>
            <a:off x="5867859" y="5028290"/>
            <a:ext cx="1321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Featured vectors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BB62B9-CA41-4E99-9FFE-295A9598F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9168" y="4202559"/>
            <a:ext cx="1066271" cy="79560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44DD460-BA51-4855-A5FD-3D1E91722A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15969" y="4202559"/>
            <a:ext cx="1066271" cy="795602"/>
          </a:xfrm>
          <a:prstGeom prst="rect">
            <a:avLst/>
          </a:prstGeom>
        </p:spPr>
      </p:pic>
      <p:cxnSp>
        <p:nvCxnSpPr>
          <p:cNvPr id="2049" name="Connector: Elbow 2048">
            <a:extLst>
              <a:ext uri="{FF2B5EF4-FFF2-40B4-BE49-F238E27FC236}">
                <a16:creationId xmlns:a16="http://schemas.microsoft.com/office/drawing/2014/main" id="{F02E1887-C58C-4841-9A83-C5766D7136A9}"/>
              </a:ext>
            </a:extLst>
          </p:cNvPr>
          <p:cNvCxnSpPr>
            <a:stCxn id="26" idx="2"/>
          </p:cNvCxnSpPr>
          <p:nvPr/>
        </p:nvCxnSpPr>
        <p:spPr>
          <a:xfrm rot="16200000" flipH="1">
            <a:off x="5582048" y="2797717"/>
            <a:ext cx="553649" cy="5331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4362F8B-191F-4CAF-B848-517719C4777B}"/>
              </a:ext>
            </a:extLst>
          </p:cNvPr>
          <p:cNvCxnSpPr>
            <a:cxnSpLocks/>
            <a:stCxn id="27" idx="2"/>
          </p:cNvCxnSpPr>
          <p:nvPr/>
        </p:nvCxnSpPr>
        <p:spPr>
          <a:xfrm rot="5400000">
            <a:off x="6921826" y="2794640"/>
            <a:ext cx="553651" cy="5392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Connector: Elbow 2056">
            <a:extLst>
              <a:ext uri="{FF2B5EF4-FFF2-40B4-BE49-F238E27FC236}">
                <a16:creationId xmlns:a16="http://schemas.microsoft.com/office/drawing/2014/main" id="{0A7B93A4-8279-4EDC-AFC9-70B135E1430F}"/>
              </a:ext>
            </a:extLst>
          </p:cNvPr>
          <p:cNvCxnSpPr>
            <a:cxnSpLocks/>
            <a:endCxn id="31" idx="0"/>
          </p:cNvCxnSpPr>
          <p:nvPr/>
        </p:nvCxnSpPr>
        <p:spPr>
          <a:xfrm rot="5400000">
            <a:off x="5580337" y="3657456"/>
            <a:ext cx="557071" cy="5331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1C84C80-030C-4B86-B3CC-A19AB516F406}"/>
              </a:ext>
            </a:extLst>
          </p:cNvPr>
          <p:cNvCxnSpPr>
            <a:cxnSpLocks/>
            <a:endCxn id="35" idx="0"/>
          </p:cNvCxnSpPr>
          <p:nvPr/>
        </p:nvCxnSpPr>
        <p:spPr>
          <a:xfrm rot="16200000" flipH="1">
            <a:off x="6910519" y="3663973"/>
            <a:ext cx="557072" cy="5201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E57B0B3-6557-4FE0-89D5-FA5689E40658}"/>
              </a:ext>
            </a:extLst>
          </p:cNvPr>
          <p:cNvSpPr/>
          <p:nvPr/>
        </p:nvSpPr>
        <p:spPr>
          <a:xfrm>
            <a:off x="5603178" y="3341109"/>
            <a:ext cx="1939871" cy="3589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Pre-trained CNN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01955F-436E-4301-A17A-55D586641791}"/>
              </a:ext>
            </a:extLst>
          </p:cNvPr>
          <p:cNvSpPr/>
          <p:nvPr/>
        </p:nvSpPr>
        <p:spPr>
          <a:xfrm>
            <a:off x="6230318" y="5724274"/>
            <a:ext cx="739502" cy="3589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Distance</a:t>
            </a:r>
          </a:p>
        </p:txBody>
      </p:sp>
      <p:cxnSp>
        <p:nvCxnSpPr>
          <p:cNvPr id="2062" name="Connector: Elbow 2061">
            <a:extLst>
              <a:ext uri="{FF2B5EF4-FFF2-40B4-BE49-F238E27FC236}">
                <a16:creationId xmlns:a16="http://schemas.microsoft.com/office/drawing/2014/main" id="{088CFEBF-8C4B-4A78-BBB3-EDEF5B4810FD}"/>
              </a:ext>
            </a:extLst>
          </p:cNvPr>
          <p:cNvCxnSpPr>
            <a:cxnSpLocks/>
            <a:stCxn id="31" idx="2"/>
            <a:endCxn id="49" idx="1"/>
          </p:cNvCxnSpPr>
          <p:nvPr/>
        </p:nvCxnSpPr>
        <p:spPr>
          <a:xfrm rot="16200000" flipH="1">
            <a:off x="5458522" y="5131943"/>
            <a:ext cx="905579" cy="6380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Connector: Elbow 2063">
            <a:extLst>
              <a:ext uri="{FF2B5EF4-FFF2-40B4-BE49-F238E27FC236}">
                <a16:creationId xmlns:a16="http://schemas.microsoft.com/office/drawing/2014/main" id="{1A67F975-CB49-4F9F-8B96-2FF6B8707925}"/>
              </a:ext>
            </a:extLst>
          </p:cNvPr>
          <p:cNvCxnSpPr>
            <a:cxnSpLocks/>
            <a:stCxn id="35" idx="2"/>
            <a:endCxn id="49" idx="3"/>
          </p:cNvCxnSpPr>
          <p:nvPr/>
        </p:nvCxnSpPr>
        <p:spPr>
          <a:xfrm rot="5400000">
            <a:off x="6756674" y="5211308"/>
            <a:ext cx="905579" cy="4792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F9A9C11-2CCB-40F2-B51A-077FED62191F}"/>
              </a:ext>
            </a:extLst>
          </p:cNvPr>
          <p:cNvSpPr txBox="1"/>
          <p:nvPr/>
        </p:nvSpPr>
        <p:spPr>
          <a:xfrm>
            <a:off x="5503729" y="6255970"/>
            <a:ext cx="2138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i="1" dirty="0"/>
              <a:t>L1/2; </a:t>
            </a:r>
            <a:r>
              <a:rPr lang="en-US" i="1" dirty="0" err="1"/>
              <a:t>Kmeans</a:t>
            </a:r>
            <a:r>
              <a:rPr lang="en-US" i="1" dirty="0"/>
              <a:t>; </a:t>
            </a:r>
            <a:r>
              <a:rPr lang="en-US" i="1" dirty="0" err="1"/>
              <a:t>Kdtree</a:t>
            </a:r>
            <a:r>
              <a:rPr lang="en-US" i="1" dirty="0"/>
              <a:t>; etc.</a:t>
            </a:r>
          </a:p>
        </p:txBody>
      </p:sp>
      <p:pic>
        <p:nvPicPr>
          <p:cNvPr id="1030" name="Picture 6" descr="Image result for Kdtree distance">
            <a:extLst>
              <a:ext uri="{FF2B5EF4-FFF2-40B4-BE49-F238E27FC236}">
                <a16:creationId xmlns:a16="http://schemas.microsoft.com/office/drawing/2014/main" id="{9BEC2987-4651-4E3E-84DC-AED2A4889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129" y="3939312"/>
            <a:ext cx="1755590" cy="166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Rectangle 2071">
            <a:extLst>
              <a:ext uri="{FF2B5EF4-FFF2-40B4-BE49-F238E27FC236}">
                <a16:creationId xmlns:a16="http://schemas.microsoft.com/office/drawing/2014/main" id="{63554ECC-E79E-4E22-A1B8-E2D351EE5FE5}"/>
              </a:ext>
            </a:extLst>
          </p:cNvPr>
          <p:cNvSpPr/>
          <p:nvPr/>
        </p:nvSpPr>
        <p:spPr>
          <a:xfrm>
            <a:off x="8676202" y="5739657"/>
            <a:ext cx="29136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sz="1000" b="1" i="1" dirty="0">
                <a:solidFill>
                  <a:srgbClr val="222222"/>
                </a:solidFill>
                <a:latin typeface="Arial" panose="020B0604020202020204" pitchFamily="34" charset="0"/>
              </a:rPr>
              <a:t>k</a:t>
            </a:r>
            <a:r>
              <a:rPr lang="en-US" sz="1000" b="1" dirty="0">
                <a:solidFill>
                  <a:srgbClr val="222222"/>
                </a:solidFill>
                <a:latin typeface="Arial" panose="020B0604020202020204" pitchFamily="34" charset="0"/>
              </a:rPr>
              <a:t>-d tree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(short for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k-dimensional </a:t>
            </a:r>
            <a:r>
              <a:rPr lang="en-US" sz="1000" i="1" dirty="0">
                <a:solidFill>
                  <a:srgbClr val="0B0080"/>
                </a:solidFill>
                <a:latin typeface="Arial" panose="020B0604020202020204" pitchFamily="34" charset="0"/>
              </a:rPr>
              <a:t>tree, a quick nearest neighbor lookup algorithm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) is a </a:t>
            </a:r>
            <a:r>
              <a:rPr lang="en-US" sz="1000" dirty="0">
                <a:solidFill>
                  <a:srgbClr val="0B0080"/>
                </a:solidFill>
                <a:latin typeface="Arial" panose="020B0604020202020204" pitchFamily="34" charset="0"/>
              </a:rPr>
              <a:t>space-partitioning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000" dirty="0">
                <a:solidFill>
                  <a:srgbClr val="0B0080"/>
                </a:solidFill>
                <a:latin typeface="Arial" panose="020B0604020202020204" pitchFamily="34" charset="0"/>
              </a:rPr>
              <a:t>data structure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for organizing </a:t>
            </a:r>
            <a:r>
              <a:rPr lang="en-US" sz="1000" dirty="0">
                <a:solidFill>
                  <a:srgbClr val="0B0080"/>
                </a:solidFill>
                <a:latin typeface="Arial" panose="020B0604020202020204" pitchFamily="34" charset="0"/>
              </a:rPr>
              <a:t>points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in a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k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-dimensional </a:t>
            </a:r>
            <a:r>
              <a:rPr lang="en-US" sz="1000" dirty="0">
                <a:solidFill>
                  <a:srgbClr val="0B0080"/>
                </a:solidFill>
                <a:latin typeface="Arial" panose="020B0604020202020204" pitchFamily="34" charset="0"/>
              </a:rPr>
              <a:t>space</a:t>
            </a:r>
            <a:endParaRPr lang="en-US" sz="1000" dirty="0"/>
          </a:p>
        </p:txBody>
      </p:sp>
      <p:sp>
        <p:nvSpPr>
          <p:cNvPr id="2073" name="Arrow: Right 2072">
            <a:extLst>
              <a:ext uri="{FF2B5EF4-FFF2-40B4-BE49-F238E27FC236}">
                <a16:creationId xmlns:a16="http://schemas.microsoft.com/office/drawing/2014/main" id="{3144DC56-9EF0-4C10-9054-ED4242225CA2}"/>
              </a:ext>
            </a:extLst>
          </p:cNvPr>
          <p:cNvSpPr/>
          <p:nvPr/>
        </p:nvSpPr>
        <p:spPr>
          <a:xfrm>
            <a:off x="2793988" y="1394847"/>
            <a:ext cx="5538867" cy="4688359"/>
          </a:xfrm>
          <a:prstGeom prst="rightArrow">
            <a:avLst>
              <a:gd name="adj1" fmla="val 50000"/>
              <a:gd name="adj2" fmla="val 112445"/>
            </a:avLst>
          </a:prstGeom>
          <a:solidFill>
            <a:srgbClr val="36D27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A38CE-C1FA-4556-B113-39FD98891C62}"/>
              </a:ext>
            </a:extLst>
          </p:cNvPr>
          <p:cNvSpPr txBox="1"/>
          <p:nvPr/>
        </p:nvSpPr>
        <p:spPr>
          <a:xfrm>
            <a:off x="5963062" y="2515602"/>
            <a:ext cx="11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22659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AE42-613E-4668-8946-5F48F1AC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Study on Image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93413-86AC-4BBE-9348-2DB75C2AD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Pilot dataset (5 categories with similar images; total 35 pcs)</a:t>
            </a:r>
          </a:p>
          <a:p>
            <a:pPr>
              <a:lnSpc>
                <a:spcPct val="150000"/>
              </a:lnSpc>
            </a:pPr>
            <a:r>
              <a:rPr lang="en-US" dirty="0"/>
              <a:t>Pilot study on image alignment/registration</a:t>
            </a:r>
          </a:p>
          <a:p>
            <a:pPr>
              <a:lnSpc>
                <a:spcPct val="150000"/>
              </a:lnSpc>
            </a:pPr>
            <a:r>
              <a:rPr lang="en-US" dirty="0"/>
              <a:t>Pilot study on image similarity analysis</a:t>
            </a:r>
          </a:p>
        </p:txBody>
      </p:sp>
    </p:spTree>
    <p:extLst>
      <p:ext uri="{BB962C8B-B14F-4D97-AF65-F5344CB8AC3E}">
        <p14:creationId xmlns:p14="http://schemas.microsoft.com/office/powerpoint/2010/main" val="992414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79F7C1-A5A5-48E3-9C08-469F4FEF1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174" y="173292"/>
            <a:ext cx="11296651" cy="6511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13FCBC-1632-4374-9CDD-E1BAC905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0" y="5819775"/>
            <a:ext cx="2276475" cy="738188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Pilot Study data</a:t>
            </a:r>
          </a:p>
        </p:txBody>
      </p:sp>
    </p:spTree>
    <p:extLst>
      <p:ext uri="{BB962C8B-B14F-4D97-AF65-F5344CB8AC3E}">
        <p14:creationId xmlns:p14="http://schemas.microsoft.com/office/powerpoint/2010/main" val="1371761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6993E-0F1D-4E97-8790-AD4EBBBC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Pilot registration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60A7F-95EC-4764-9230-C8EA4E885A73}"/>
              </a:ext>
            </a:extLst>
          </p:cNvPr>
          <p:cNvSpPr txBox="1"/>
          <p:nvPr/>
        </p:nvSpPr>
        <p:spPr>
          <a:xfrm>
            <a:off x="3416150" y="6123543"/>
            <a:ext cx="389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lines indicate the matching pairs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5BA51-D2B7-4F97-95FC-EB0ABD73335F}"/>
              </a:ext>
            </a:extLst>
          </p:cNvPr>
          <p:cNvSpPr txBox="1"/>
          <p:nvPr/>
        </p:nvSpPr>
        <p:spPr>
          <a:xfrm>
            <a:off x="9314537" y="6123543"/>
            <a:ext cx="15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Aligned image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EAD9CBF-D306-442F-8C31-207DA6145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4417" y="2461617"/>
            <a:ext cx="4959841" cy="32775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B10699-CA81-4DE1-BD0D-117CC9E6DC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8654" y="2461617"/>
            <a:ext cx="3125146" cy="327759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F6E3D1C-AA91-4864-B5C5-229EE599E29C}"/>
              </a:ext>
            </a:extLst>
          </p:cNvPr>
          <p:cNvSpPr/>
          <p:nvPr/>
        </p:nvSpPr>
        <p:spPr>
          <a:xfrm>
            <a:off x="1036784" y="1637188"/>
            <a:ext cx="3612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on different (but similar) images</a:t>
            </a:r>
          </a:p>
        </p:txBody>
      </p:sp>
    </p:spTree>
    <p:extLst>
      <p:ext uri="{BB962C8B-B14F-4D97-AF65-F5344CB8AC3E}">
        <p14:creationId xmlns:p14="http://schemas.microsoft.com/office/powerpoint/2010/main" val="306701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A7C2-CCE6-484C-A322-F30F646A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registration study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F22F69-A2DD-40FB-A60C-5575B637E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530" y="2582790"/>
            <a:ext cx="5299070" cy="3096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1DF921-C7A8-4284-82FF-EC3AD01D13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303" y="1690688"/>
            <a:ext cx="3679497" cy="3734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5C816-879D-4EB3-AA69-873EA5347D3A}"/>
              </a:ext>
            </a:extLst>
          </p:cNvPr>
          <p:cNvSpPr txBox="1"/>
          <p:nvPr/>
        </p:nvSpPr>
        <p:spPr>
          <a:xfrm>
            <a:off x="2506677" y="5871012"/>
            <a:ext cx="273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lines are quite messy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5732A-9E2A-4BFB-8BF3-634F87CD2619}"/>
              </a:ext>
            </a:extLst>
          </p:cNvPr>
          <p:cNvSpPr txBox="1"/>
          <p:nvPr/>
        </p:nvSpPr>
        <p:spPr>
          <a:xfrm>
            <a:off x="8116624" y="5594013"/>
            <a:ext cx="2986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image is difficult to understand as the machines is confused.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BFB4C0-A99C-4605-8944-36FF15302103}"/>
              </a:ext>
            </a:extLst>
          </p:cNvPr>
          <p:cNvSpPr/>
          <p:nvPr/>
        </p:nvSpPr>
        <p:spPr>
          <a:xfrm>
            <a:off x="1225530" y="1701803"/>
            <a:ext cx="2256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on different images</a:t>
            </a:r>
          </a:p>
        </p:txBody>
      </p:sp>
    </p:spTree>
    <p:extLst>
      <p:ext uri="{BB962C8B-B14F-4D97-AF65-F5344CB8AC3E}">
        <p14:creationId xmlns:p14="http://schemas.microsoft.com/office/powerpoint/2010/main" val="22364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64E9-D5E2-4075-A35B-7F94AC63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7E43A-A4DF-4E27-A8B7-DE9722323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6153" y="696913"/>
            <a:ext cx="5767509" cy="1987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01522D-69E0-4009-AF07-D833DB8B1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96" y="4445333"/>
            <a:ext cx="5753815" cy="19875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1626B7-1103-4C98-89A4-F3BFF23EEB70}"/>
              </a:ext>
            </a:extLst>
          </p:cNvPr>
          <p:cNvSpPr/>
          <p:nvPr/>
        </p:nvSpPr>
        <p:spPr>
          <a:xfrm>
            <a:off x="1657815" y="4076001"/>
            <a:ext cx="3365024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3E424D"/>
                </a:solidFill>
                <a:latin typeface="Arial Unicode MS" panose="020B0604020202020204" pitchFamily="34" charset="-128"/>
                <a:ea typeface="Courier New" panose="02070309020205020404" pitchFamily="49" charset="0"/>
              </a:rPr>
              <a:t>ATORVASTATIN CALCIUM_5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D7E5E-42F0-4C7A-88E3-1DC8AD56613A}"/>
              </a:ext>
            </a:extLst>
          </p:cNvPr>
          <p:cNvSpPr/>
          <p:nvPr/>
        </p:nvSpPr>
        <p:spPr>
          <a:xfrm>
            <a:off x="7148191" y="327581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3E424D"/>
                </a:solidFill>
                <a:latin typeface="Arial Unicode MS" panose="020B0604020202020204" pitchFamily="34" charset="-128"/>
                <a:ea typeface="Courier New" panose="02070309020205020404" pitchFamily="49" charset="0"/>
              </a:rPr>
              <a:t>ATORVASTATIN CALCIUM_4 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67722B-4A8B-4B88-9B66-E9320F6EB0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048" y="5289891"/>
            <a:ext cx="3320146" cy="148242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BA023F4-F138-4AF4-9A48-9DAF6C3EB09F}"/>
              </a:ext>
            </a:extLst>
          </p:cNvPr>
          <p:cNvSpPr/>
          <p:nvPr/>
        </p:nvSpPr>
        <p:spPr>
          <a:xfrm>
            <a:off x="7397737" y="4929168"/>
            <a:ext cx="280384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lt1"/>
                </a:solidFill>
              </a:rPr>
              <a:t>ATORVASTATIN CALCIUM_7 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0AA67B-4813-4204-9173-FD0194C025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4665" y="3227367"/>
            <a:ext cx="3638550" cy="146110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CBDCB9-4E27-42DF-A982-6DA09537AF78}"/>
              </a:ext>
            </a:extLst>
          </p:cNvPr>
          <p:cNvSpPr/>
          <p:nvPr/>
        </p:nvSpPr>
        <p:spPr>
          <a:xfrm>
            <a:off x="6054773" y="2850721"/>
            <a:ext cx="5522922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HYDROCODONE BITARTRATE AND ACETAMINOPHEN_224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EE7131-B6FB-4832-8B33-6DE0240A2A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338" y="1475761"/>
            <a:ext cx="5471608" cy="1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3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D5F8-D433-4272-A53A-8D19C402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registration effects: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F6B9F-E51A-477C-8095-DBA2AED8F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1924050"/>
            <a:ext cx="4171950" cy="208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9561A-FD3B-421B-9163-1A890EC63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12" y="1924050"/>
            <a:ext cx="2085975" cy="2085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C3F911-29B1-4A13-B75A-D051826B535A}"/>
              </a:ext>
            </a:extLst>
          </p:cNvPr>
          <p:cNvSpPr/>
          <p:nvPr/>
        </p:nvSpPr>
        <p:spPr>
          <a:xfrm>
            <a:off x="2586210" y="1424091"/>
            <a:ext cx="2009775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HYDROCODONE BITARTRATE AND ACETAMINOPHEN_224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71F226-E4FB-45ED-A566-E367DDDCD0C8}"/>
              </a:ext>
            </a:extLst>
          </p:cNvPr>
          <p:cNvSpPr/>
          <p:nvPr/>
        </p:nvSpPr>
        <p:spPr>
          <a:xfrm>
            <a:off x="4672012" y="1552188"/>
            <a:ext cx="208597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Outputs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714784-2D37-4C2D-B31D-F7FC48795156}"/>
              </a:ext>
            </a:extLst>
          </p:cNvPr>
          <p:cNvSpPr/>
          <p:nvPr/>
        </p:nvSpPr>
        <p:spPr>
          <a:xfrm>
            <a:off x="466725" y="1570463"/>
            <a:ext cx="200977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Inputs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DA8D9-020B-4975-8092-979B5B66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4667638"/>
            <a:ext cx="4171950" cy="2085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D7A6C-CF5E-4CC7-837E-FCA83B9A9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985" y="4667638"/>
            <a:ext cx="2085975" cy="20859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041F86-4BD6-4905-9D86-6F42C87F0192}"/>
              </a:ext>
            </a:extLst>
          </p:cNvPr>
          <p:cNvSpPr/>
          <p:nvPr/>
        </p:nvSpPr>
        <p:spPr>
          <a:xfrm>
            <a:off x="2552873" y="4206167"/>
            <a:ext cx="2009775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ATORVASTATIN CALCIUM_7.jpg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8F480-B1E8-4742-B222-4C6FF88134A7}"/>
              </a:ext>
            </a:extLst>
          </p:cNvPr>
          <p:cNvSpPr/>
          <p:nvPr/>
        </p:nvSpPr>
        <p:spPr>
          <a:xfrm>
            <a:off x="4638675" y="4334264"/>
            <a:ext cx="208597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Outputs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41C79-F623-42AB-8D1D-5FF40E1902C4}"/>
              </a:ext>
            </a:extLst>
          </p:cNvPr>
          <p:cNvSpPr/>
          <p:nvPr/>
        </p:nvSpPr>
        <p:spPr>
          <a:xfrm>
            <a:off x="433388" y="4352539"/>
            <a:ext cx="200977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Inputs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9D98DB-4074-411F-BCE4-3BDC4C02A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6228" y="1570463"/>
            <a:ext cx="4879124" cy="243956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5D9D22-1D0C-4DFF-86B5-269139AF4BB7}"/>
              </a:ext>
            </a:extLst>
          </p:cNvPr>
          <p:cNvSpPr/>
          <p:nvPr/>
        </p:nvSpPr>
        <p:spPr>
          <a:xfrm>
            <a:off x="9853785" y="1063557"/>
            <a:ext cx="2009775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ATORVASTATIN CALCIUM_6.jpg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84CFE2-2056-4822-81AB-2F9BF72E1D10}"/>
              </a:ext>
            </a:extLst>
          </p:cNvPr>
          <p:cNvSpPr/>
          <p:nvPr/>
        </p:nvSpPr>
        <p:spPr>
          <a:xfrm>
            <a:off x="7334250" y="1155889"/>
            <a:ext cx="200977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Inputs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3BE66D-935E-4C63-B840-5913E05E7263}"/>
              </a:ext>
            </a:extLst>
          </p:cNvPr>
          <p:cNvSpPr/>
          <p:nvPr/>
        </p:nvSpPr>
        <p:spPr>
          <a:xfrm>
            <a:off x="8562802" y="4239894"/>
            <a:ext cx="208597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Outputs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14E527-3466-4B84-BA63-046602E48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307" y="4563073"/>
            <a:ext cx="2309640" cy="230964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815251-CA91-4892-85F9-0F62A94D20D7}"/>
              </a:ext>
            </a:extLst>
          </p:cNvPr>
          <p:cNvCxnSpPr/>
          <p:nvPr/>
        </p:nvCxnSpPr>
        <p:spPr>
          <a:xfrm>
            <a:off x="6972300" y="228600"/>
            <a:ext cx="0" cy="6410325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36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64E9-D5E2-4075-A35B-7F94AC63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result: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1626B7-1103-4C98-89A4-F3BFF23EEB70}"/>
              </a:ext>
            </a:extLst>
          </p:cNvPr>
          <p:cNvSpPr/>
          <p:nvPr/>
        </p:nvSpPr>
        <p:spPr>
          <a:xfrm>
            <a:off x="539522" y="4892656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3E42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LEVETIRACETAM_103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D7E5E-42F0-4C7A-88E3-1DC8AD56613A}"/>
              </a:ext>
            </a:extLst>
          </p:cNvPr>
          <p:cNvSpPr/>
          <p:nvPr/>
        </p:nvSpPr>
        <p:spPr>
          <a:xfrm>
            <a:off x="7148191" y="327581"/>
            <a:ext cx="2534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LEVETIRACETAM_104.jpg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456D7-4E76-4B4C-946E-86C7FD341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12" y="5253018"/>
            <a:ext cx="4348888" cy="1562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D22CBE-195C-40B3-82F9-EF6BDA8D0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5568" y="665382"/>
            <a:ext cx="4709160" cy="16840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1A24-2110-4C3E-8AAF-4A5A02EC15AA}"/>
              </a:ext>
            </a:extLst>
          </p:cNvPr>
          <p:cNvSpPr/>
          <p:nvPr/>
        </p:nvSpPr>
        <p:spPr>
          <a:xfrm>
            <a:off x="4606187" y="4558796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3E42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LEVETIRACETAM_164 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FE5CEE-5681-4AB7-BB5E-230612DD73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734" y="4928128"/>
            <a:ext cx="4911991" cy="1863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4FBA0C-E79D-45BC-957A-0D87149DB9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503" y="3008115"/>
            <a:ext cx="3674225" cy="16840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7BDB572-0610-4D79-AC64-3FF8A7B5A9E9}"/>
              </a:ext>
            </a:extLst>
          </p:cNvPr>
          <p:cNvSpPr/>
          <p:nvPr/>
        </p:nvSpPr>
        <p:spPr>
          <a:xfrm>
            <a:off x="8267837" y="2576420"/>
            <a:ext cx="3339555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dirty="0">
                <a:solidFill>
                  <a:srgbClr val="3E42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LEVETIRACETAM_153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0A481C3-1FD3-48D1-B5F5-1D04557A981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649" y="1398370"/>
            <a:ext cx="6481867" cy="30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6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1947-33FD-4016-A1D0-1ADF6D2A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Sometime Image registration does not work well: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EB5B91-BD9C-4E52-9428-D4403021E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719389"/>
            <a:ext cx="7019924" cy="3509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CB4C6-97F5-4AD4-A63F-FF355F81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512" y="2719389"/>
            <a:ext cx="3509962" cy="3509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34AAE-A1BF-457C-BBB9-77E900721ECE}"/>
              </a:ext>
            </a:extLst>
          </p:cNvPr>
          <p:cNvSpPr txBox="1"/>
          <p:nvPr/>
        </p:nvSpPr>
        <p:spPr>
          <a:xfrm>
            <a:off x="2028825" y="1943428"/>
            <a:ext cx="9541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F7815-51D7-41DB-B2BE-F105688747BF}"/>
              </a:ext>
            </a:extLst>
          </p:cNvPr>
          <p:cNvSpPr txBox="1"/>
          <p:nvPr/>
        </p:nvSpPr>
        <p:spPr>
          <a:xfrm>
            <a:off x="4953000" y="1943428"/>
            <a:ext cx="164436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B87EE-6E97-4FCF-8A5B-0D7FC13B0FB9}"/>
              </a:ext>
            </a:extLst>
          </p:cNvPr>
          <p:cNvSpPr txBox="1"/>
          <p:nvPr/>
        </p:nvSpPr>
        <p:spPr>
          <a:xfrm>
            <a:off x="9569439" y="1943428"/>
            <a:ext cx="122982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3396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576E-0103-496E-8D07-2B67AB62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85E5-885D-48CF-9151-7C7D49E23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Evan:</a:t>
            </a:r>
          </a:p>
          <a:p>
            <a:endParaRPr lang="en-US" dirty="0"/>
          </a:p>
          <a:p>
            <a:r>
              <a:rPr lang="en-US" dirty="0"/>
              <a:t>Leihong:</a:t>
            </a:r>
          </a:p>
          <a:p>
            <a:pPr lvl="1"/>
            <a:r>
              <a:rPr lang="en-US" dirty="0"/>
              <a:t>Image pre-processing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Image analysis </a:t>
            </a:r>
          </a:p>
          <a:p>
            <a:pPr lvl="2"/>
            <a:r>
              <a:rPr lang="en-US" dirty="0"/>
              <a:t>Evaluate different hash algorithms;</a:t>
            </a:r>
          </a:p>
          <a:p>
            <a:pPr lvl="2"/>
            <a:r>
              <a:rPr lang="en-US" dirty="0"/>
              <a:t>Evaluate different deep-learning architectures;</a:t>
            </a:r>
          </a:p>
        </p:txBody>
      </p:sp>
    </p:spTree>
    <p:extLst>
      <p:ext uri="{BB962C8B-B14F-4D97-AF65-F5344CB8AC3E}">
        <p14:creationId xmlns:p14="http://schemas.microsoft.com/office/powerpoint/2010/main" val="77386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A002-A908-4929-8E44-4B5186D5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D9C8-D4F6-42D9-9331-B697FA8C7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Updated framework for the whole project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Section a. Text recognition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Section b. Text-based similarity search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Section c. image-based similarity search / image registration</a:t>
            </a:r>
          </a:p>
          <a:p>
            <a:pPr>
              <a:lnSpc>
                <a:spcPct val="150000"/>
              </a:lnSpc>
            </a:pPr>
            <a:r>
              <a:rPr lang="en-US" dirty="0"/>
              <a:t>Project updates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Leihong’s</a:t>
            </a:r>
            <a:r>
              <a:rPr lang="en-US" dirty="0"/>
              <a:t> Updates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Evan’s Updates (separated slides)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2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C2A8-62C4-468F-8389-F47D1F22D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BE079-6E91-4A95-9E7B-E9163BEBD8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7" b="96333" l="10000" r="90000">
                        <a14:foregroundMark x1="54111" y1="10500" x2="54111" y2="10500"/>
                        <a14:foregroundMark x1="53000" y1="5667" x2="53000" y2="5667"/>
                        <a14:foregroundMark x1="50222" y1="30500" x2="50222" y2="30500"/>
                        <a14:foregroundMark x1="49222" y1="37333" x2="49222" y2="37333"/>
                        <a14:foregroundMark x1="42889" y1="35500" x2="42889" y2="35500"/>
                        <a14:foregroundMark x1="47556" y1="52167" x2="47556" y2="52167"/>
                        <a14:foregroundMark x1="52667" y1="52000" x2="52667" y2="52000"/>
                        <a14:foregroundMark x1="52667" y1="52000" x2="52667" y2="52000"/>
                        <a14:foregroundMark x1="55444" y1="58000" x2="55444" y2="58000"/>
                        <a14:foregroundMark x1="55444" y1="58000" x2="55444" y2="58000"/>
                        <a14:foregroundMark x1="53444" y1="62500" x2="53444" y2="62500"/>
                        <a14:foregroundMark x1="52000" y1="62833" x2="52000" y2="62833"/>
                        <a14:foregroundMark x1="44333" y1="69833" x2="44333" y2="69833"/>
                        <a14:foregroundMark x1="41889" y1="67333" x2="41889" y2="67333"/>
                        <a14:foregroundMark x1="45889" y1="62833" x2="45889" y2="62833"/>
                        <a14:foregroundMark x1="57000" y1="77500" x2="57000" y2="77500"/>
                        <a14:foregroundMark x1="61778" y1="76167" x2="61778" y2="76167"/>
                        <a14:foregroundMark x1="40889" y1="43667" x2="40889" y2="43667"/>
                        <a14:foregroundMark x1="49556" y1="47167" x2="49556" y2="47167"/>
                        <a14:foregroundMark x1="50778" y1="47833" x2="50778" y2="47833"/>
                        <a14:foregroundMark x1="56889" y1="52500" x2="56889" y2="52500"/>
                        <a14:foregroundMark x1="58222" y1="53667" x2="58222" y2="53667"/>
                        <a14:foregroundMark x1="59667" y1="55667" x2="59778" y2="56500"/>
                        <a14:foregroundMark x1="59778" y1="58667" x2="59778" y2="59500"/>
                        <a14:foregroundMark x1="59778" y1="60167" x2="59778" y2="60167"/>
                        <a14:foregroundMark x1="53444" y1="33667" x2="53444" y2="33667"/>
                        <a14:foregroundMark x1="55444" y1="31333" x2="55444" y2="31333"/>
                        <a14:foregroundMark x1="55444" y1="31333" x2="55444" y2="31333"/>
                        <a14:foregroundMark x1="44000" y1="33500" x2="44000" y2="33500"/>
                        <a14:foregroundMark x1="44000" y1="33500" x2="44000" y2="33500"/>
                        <a14:foregroundMark x1="51556" y1="76833" x2="51556" y2="76833"/>
                        <a14:foregroundMark x1="51556" y1="76833" x2="51556" y2="76833"/>
                        <a14:foregroundMark x1="48444" y1="90000" x2="48444" y2="90000"/>
                        <a14:foregroundMark x1="48444" y1="90000" x2="48444" y2="90000"/>
                        <a14:foregroundMark x1="48444" y1="88833" x2="48444" y2="88833"/>
                        <a14:foregroundMark x1="48444" y1="88833" x2="48444" y2="88833"/>
                        <a14:foregroundMark x1="46778" y1="89833" x2="46778" y2="89833"/>
                        <a14:foregroundMark x1="46778" y1="89833" x2="46778" y2="89833"/>
                        <a14:foregroundMark x1="46778" y1="92833" x2="46778" y2="92833"/>
                        <a14:foregroundMark x1="46778" y1="92833" x2="46778" y2="92833"/>
                        <a14:foregroundMark x1="62667" y1="96333" x2="62667" y2="96333"/>
                        <a14:foregroundMark x1="62667" y1="96333" x2="62667" y2="96333"/>
                        <a14:foregroundMark x1="64778" y1="84000" x2="64778" y2="84000"/>
                        <a14:foregroundMark x1="64778" y1="84000" x2="64778" y2="84000"/>
                        <a14:foregroundMark x1="71667" y1="75667" x2="71667" y2="75667"/>
                        <a14:foregroundMark x1="71667" y1="75667" x2="71667" y2="75667"/>
                        <a14:foregroundMark x1="77444" y1="84167" x2="77444" y2="84167"/>
                        <a14:foregroundMark x1="77444" y1="84167" x2="77444" y2="84167"/>
                      </a14:backgroundRemoval>
                    </a14:imgEffect>
                  </a14:imgLayer>
                </a14:imgProps>
              </a:ext>
            </a:extLst>
          </a:blip>
          <a:srcRect l="37057" r="19503"/>
          <a:stretch/>
        </p:blipFill>
        <p:spPr>
          <a:xfrm>
            <a:off x="838200" y="2533553"/>
            <a:ext cx="1639061" cy="2515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EFC55-87BA-4186-B10C-075FC13EBADB}"/>
              </a:ext>
            </a:extLst>
          </p:cNvPr>
          <p:cNvSpPr txBox="1"/>
          <p:nvPr/>
        </p:nvSpPr>
        <p:spPr>
          <a:xfrm>
            <a:off x="1033988" y="3685267"/>
            <a:ext cx="814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Human</a:t>
            </a:r>
          </a:p>
          <a:p>
            <a:pPr algn="ctr"/>
            <a:r>
              <a:rPr lang="en-US" sz="1600" dirty="0"/>
              <a:t>Rx drug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7D9BA-71AF-40BD-93AE-F17015276457}"/>
              </a:ext>
            </a:extLst>
          </p:cNvPr>
          <p:cNvSpPr txBox="1"/>
          <p:nvPr/>
        </p:nvSpPr>
        <p:spPr>
          <a:xfrm>
            <a:off x="4094922" y="1661719"/>
            <a:ext cx="1974574" cy="338554"/>
          </a:xfrm>
          <a:prstGeom prst="rect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Extracted Text Info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55876DE-1F71-4689-B2E7-31E9249666F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477261" y="1830996"/>
            <a:ext cx="1617661" cy="19602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9FD575-7E7A-437B-9022-64C5E98E7F58}"/>
              </a:ext>
            </a:extLst>
          </p:cNvPr>
          <p:cNvSpPr txBox="1"/>
          <p:nvPr/>
        </p:nvSpPr>
        <p:spPr>
          <a:xfrm>
            <a:off x="2356566" y="2349475"/>
            <a:ext cx="1859049" cy="923330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/>
              <a:t>1. Scene text detection and recognition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7DC1B3D-156D-4C27-86A3-226ECD5050D9}"/>
              </a:ext>
            </a:extLst>
          </p:cNvPr>
          <p:cNvSpPr/>
          <p:nvPr/>
        </p:nvSpPr>
        <p:spPr>
          <a:xfrm>
            <a:off x="7018683" y="1269950"/>
            <a:ext cx="2209800" cy="2159050"/>
          </a:xfrm>
          <a:prstGeom prst="flowChartMagneticDisk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50000">
                <a:schemeClr val="bg1"/>
              </a:gs>
              <a:gs pos="100000">
                <a:schemeClr val="accent5">
                  <a:lumMod val="75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Reference</a:t>
            </a:r>
          </a:p>
          <a:p>
            <a:pPr algn="ctr"/>
            <a:r>
              <a:rPr lang="en-US" sz="2000" dirty="0"/>
              <a:t>Product</a:t>
            </a:r>
          </a:p>
          <a:p>
            <a:pPr algn="ctr"/>
            <a:r>
              <a:rPr lang="en-US" sz="2000" dirty="0"/>
              <a:t>Database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08DECCE-4B8E-4490-8A6F-A6AFF418DC63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>
            <a:off x="6069496" y="1830996"/>
            <a:ext cx="949187" cy="5184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8CA961-0987-4483-A9E6-F5BEDD6FF095}"/>
              </a:ext>
            </a:extLst>
          </p:cNvPr>
          <p:cNvSpPr txBox="1"/>
          <p:nvPr/>
        </p:nvSpPr>
        <p:spPr>
          <a:xfrm>
            <a:off x="7018683" y="5940956"/>
            <a:ext cx="2209800" cy="338554"/>
          </a:xfrm>
          <a:prstGeom prst="rect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Ranked Similar images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583C8D-AC35-49F4-AB46-D986FE585947}"/>
              </a:ext>
            </a:extLst>
          </p:cNvPr>
          <p:cNvCxnSpPr>
            <a:cxnSpLocks/>
            <a:stCxn id="11" idx="3"/>
            <a:endCxn id="29" idx="0"/>
          </p:cNvCxnSpPr>
          <p:nvPr/>
        </p:nvCxnSpPr>
        <p:spPr>
          <a:xfrm>
            <a:off x="8123583" y="3429000"/>
            <a:ext cx="0" cy="2511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85899CF-5AD4-41A2-8B19-13961B38D1DE}"/>
              </a:ext>
            </a:extLst>
          </p:cNvPr>
          <p:cNvSpPr txBox="1"/>
          <p:nvPr/>
        </p:nvSpPr>
        <p:spPr>
          <a:xfrm>
            <a:off x="6932381" y="3720692"/>
            <a:ext cx="2382396" cy="369332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/>
              <a:t>2. Text similarity search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CD28F03-8496-45C8-A66F-A6ABC35629FA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2477261" y="3791285"/>
            <a:ext cx="4541422" cy="2318948"/>
          </a:xfrm>
          <a:prstGeom prst="bentConnector3">
            <a:avLst>
              <a:gd name="adj1" fmla="val 756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89796E0-9A26-4E94-B389-09483B2933AF}"/>
              </a:ext>
            </a:extLst>
          </p:cNvPr>
          <p:cNvSpPr txBox="1"/>
          <p:nvPr/>
        </p:nvSpPr>
        <p:spPr>
          <a:xfrm>
            <a:off x="5531176" y="5204868"/>
            <a:ext cx="2975014" cy="369332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/>
              <a:t>3.2 Image similarity search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6C0DD1F-1970-43B7-B562-5DB437AA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572666"/>
              </p:ext>
            </p:extLst>
          </p:nvPr>
        </p:nvGraphicFramePr>
        <p:xfrm>
          <a:off x="9632907" y="4124421"/>
          <a:ext cx="2382396" cy="22250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58015">
                  <a:extLst>
                    <a:ext uri="{9D8B030D-6E8A-4147-A177-3AD203B41FA5}">
                      <a16:colId xmlns:a16="http://schemas.microsoft.com/office/drawing/2014/main" val="4052100902"/>
                    </a:ext>
                  </a:extLst>
                </a:gridCol>
                <a:gridCol w="1030249">
                  <a:extLst>
                    <a:ext uri="{9D8B030D-6E8A-4147-A177-3AD203B41FA5}">
                      <a16:colId xmlns:a16="http://schemas.microsoft.com/office/drawing/2014/main" val="4100165584"/>
                    </a:ext>
                  </a:extLst>
                </a:gridCol>
                <a:gridCol w="794132">
                  <a:extLst>
                    <a:ext uri="{9D8B030D-6E8A-4147-A177-3AD203B41FA5}">
                      <a16:colId xmlns:a16="http://schemas.microsoft.com/office/drawing/2014/main" val="4244481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IMG-S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Text-S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6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90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77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6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30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78610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B1FE15F-A538-4A42-AEFF-8B42D172B12D}"/>
              </a:ext>
            </a:extLst>
          </p:cNvPr>
          <p:cNvSpPr txBox="1"/>
          <p:nvPr/>
        </p:nvSpPr>
        <p:spPr>
          <a:xfrm>
            <a:off x="9749131" y="365981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 N similar images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CD0489-6AAC-4763-8519-D18AC3DA58D0}"/>
              </a:ext>
            </a:extLst>
          </p:cNvPr>
          <p:cNvSpPr txBox="1"/>
          <p:nvPr/>
        </p:nvSpPr>
        <p:spPr>
          <a:xfrm>
            <a:off x="7018679" y="4499558"/>
            <a:ext cx="2209800" cy="338554"/>
          </a:xfrm>
          <a:prstGeom prst="rect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Candidates w/image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58B3AC-767C-40BD-9050-146F6F824E7E}"/>
              </a:ext>
            </a:extLst>
          </p:cNvPr>
          <p:cNvSpPr txBox="1"/>
          <p:nvPr/>
        </p:nvSpPr>
        <p:spPr>
          <a:xfrm>
            <a:off x="4855780" y="4501027"/>
            <a:ext cx="1974574" cy="338554"/>
          </a:xfrm>
          <a:prstGeom prst="rect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Processed test image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642E7E-E201-4A93-8C76-C2B2D19AB500}"/>
              </a:ext>
            </a:extLst>
          </p:cNvPr>
          <p:cNvSpPr txBox="1"/>
          <p:nvPr/>
        </p:nvSpPr>
        <p:spPr>
          <a:xfrm>
            <a:off x="3693015" y="3478090"/>
            <a:ext cx="1844109" cy="64633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/>
              <a:t>3.1 Image pre-processing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96972A-F141-4E5E-AB49-5D1F11412C03}"/>
              </a:ext>
            </a:extLst>
          </p:cNvPr>
          <p:cNvSpPr txBox="1"/>
          <p:nvPr/>
        </p:nvSpPr>
        <p:spPr>
          <a:xfrm>
            <a:off x="2356566" y="5707215"/>
            <a:ext cx="1859049" cy="369332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/>
              <a:t>Algorithms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83957C-AD14-437D-A2D1-6769CF7238BC}"/>
              </a:ext>
            </a:extLst>
          </p:cNvPr>
          <p:cNvSpPr txBox="1"/>
          <p:nvPr/>
        </p:nvSpPr>
        <p:spPr>
          <a:xfrm>
            <a:off x="2373576" y="6254151"/>
            <a:ext cx="1842039" cy="338554"/>
          </a:xfrm>
          <a:prstGeom prst="rect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Expected Outcome</a:t>
            </a:r>
          </a:p>
        </p:txBody>
      </p:sp>
    </p:spTree>
    <p:extLst>
      <p:ext uri="{BB962C8B-B14F-4D97-AF65-F5344CB8AC3E}">
        <p14:creationId xmlns:p14="http://schemas.microsoft.com/office/powerpoint/2010/main" val="941404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6B9F-79CF-4202-A23C-4C58F1F8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65E80-743F-4E98-805F-13F428223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1. Scene text detection and recognition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Expected Outcome: </a:t>
            </a:r>
            <a:r>
              <a:rPr lang="en-US" b="1" dirty="0"/>
              <a:t>Extracted Text Info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2. Text similarity search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Expected Outcome: </a:t>
            </a:r>
            <a:r>
              <a:rPr lang="en-US" b="1" dirty="0"/>
              <a:t>Candidates w/image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3.1 Image pre-processing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Expected Outcome: </a:t>
            </a:r>
            <a:r>
              <a:rPr lang="en-US" b="1" dirty="0"/>
              <a:t>Processed test image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3.2 Image similarity search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Expected Outcome: </a:t>
            </a:r>
            <a:r>
              <a:rPr lang="en-US" b="1" dirty="0"/>
              <a:t>Ranked Similar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A2B7B-F1D5-458E-8CBA-E3C4B6B7D366}"/>
              </a:ext>
            </a:extLst>
          </p:cNvPr>
          <p:cNvSpPr txBox="1"/>
          <p:nvPr/>
        </p:nvSpPr>
        <p:spPr>
          <a:xfrm>
            <a:off x="7152861" y="1825625"/>
            <a:ext cx="42009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FF0000"/>
                </a:solidFill>
              </a:rPr>
              <a:t>Motivations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Optical Character Recognition (OCR) may not work well to extract texts from a captured object image;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Keywords and alternative texts is quite popular in reverse image searches such as google image;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Directly doing image similarity search for millions of historical image is impossible due to computational costs;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Image pre-processing (e.g., image registration) is a key-step in optimizing model performance</a:t>
            </a:r>
          </a:p>
          <a:p>
            <a:pPr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063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FAA4-4659-4359-8B13-2C97B31E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0F44C-69F4-4300-90FD-9A470814A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Evan’s</a:t>
            </a:r>
            <a:r>
              <a:rPr lang="en-US" dirty="0"/>
              <a:t> updates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Setup GPU working environment (separated slides)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0B050"/>
                </a:solidFill>
              </a:rPr>
              <a:t>Leihong’s</a:t>
            </a:r>
            <a:r>
              <a:rPr lang="en-US" dirty="0"/>
              <a:t> updates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Image registration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image similarity research approaches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4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7C1D-F495-497E-AB2B-28EB62F0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registration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236-99F4-49F9-99DA-11B52F743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1979"/>
          </a:xfrm>
        </p:spPr>
        <p:txBody>
          <a:bodyPr>
            <a:normAutofit/>
          </a:bodyPr>
          <a:lstStyle/>
          <a:p>
            <a:r>
              <a:rPr lang="en-US" b="1" dirty="0"/>
              <a:t>Image registration (or image alignment)</a:t>
            </a:r>
            <a:r>
              <a:rPr lang="en-US" dirty="0"/>
              <a:t> is the process of transforming different sets of data into </a:t>
            </a:r>
            <a:r>
              <a:rPr lang="en-US" b="1" dirty="0">
                <a:solidFill>
                  <a:srgbClr val="C00000"/>
                </a:solidFill>
              </a:rPr>
              <a:t>one coordinate system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AB97B-F1AF-4ABB-B365-E1C28D882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44" y="2787604"/>
            <a:ext cx="3269282" cy="3254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8595D6-9D24-4196-9A02-7137EA95F144}"/>
              </a:ext>
            </a:extLst>
          </p:cNvPr>
          <p:cNvSpPr/>
          <p:nvPr/>
        </p:nvSpPr>
        <p:spPr>
          <a:xfrm>
            <a:off x="7625888" y="6308209"/>
            <a:ext cx="4258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Registration of two </a:t>
            </a:r>
            <a:r>
              <a:rPr lang="en-US" dirty="0">
                <a:hlinkClick r:id="rId3" tooltip="MRI"/>
              </a:rPr>
              <a:t>MRI</a:t>
            </a:r>
            <a:r>
              <a:rPr lang="en-US" dirty="0"/>
              <a:t> images of the brain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41514-CA9D-4EC3-99B6-E74D2194150B}"/>
              </a:ext>
            </a:extLst>
          </p:cNvPr>
          <p:cNvSpPr/>
          <p:nvPr/>
        </p:nvSpPr>
        <p:spPr>
          <a:xfrm>
            <a:off x="1060174" y="2697242"/>
            <a:ext cx="665847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Registration usually between two images (i.e., source and target);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Usually two images are similar before doing registration/alignment;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be intensity-based: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Intensity patterns via correlation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 feature-based: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Correspondence between points, lines, etc.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06EFE5-B89C-4966-8BD2-29AEEE80D4E7}"/>
              </a:ext>
            </a:extLst>
          </p:cNvPr>
          <p:cNvSpPr/>
          <p:nvPr/>
        </p:nvSpPr>
        <p:spPr>
          <a:xfrm>
            <a:off x="1060174" y="6308209"/>
            <a:ext cx="4534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4"/>
              </a:rPr>
              <a:t>https://github.com/topics/image-registration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4934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image registration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569" y="1594617"/>
            <a:ext cx="8452341" cy="3752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55728" y="5456784"/>
            <a:ext cx="104897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Left: A form downloaded from the Department of Motor Vehicles (DMV). Center: The filled out DMV form photographed using a mobile phone. Right: The result of aligning the mobile photo (center) to the original template (left).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2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study on image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363" y="1722438"/>
            <a:ext cx="10515600" cy="1051760"/>
          </a:xfrm>
        </p:spPr>
        <p:txBody>
          <a:bodyPr>
            <a:normAutofit/>
          </a:bodyPr>
          <a:lstStyle/>
          <a:p>
            <a:r>
              <a:rPr lang="en-US" dirty="0"/>
              <a:t>Solve rotated issues</a:t>
            </a:r>
          </a:p>
          <a:p>
            <a:r>
              <a:rPr lang="en-US" dirty="0"/>
              <a:t>We used the SAME image (previous rotated) for the pilot study testing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32CF2-44EF-4F7A-AACE-B321D504A9DD}"/>
              </a:ext>
            </a:extLst>
          </p:cNvPr>
          <p:cNvSpPr txBox="1"/>
          <p:nvPr/>
        </p:nvSpPr>
        <p:spPr>
          <a:xfrm>
            <a:off x="1364365" y="6187896"/>
            <a:ext cx="188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Input (test image)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A4E37-C0CE-4339-A3E5-DD7A66172897}"/>
              </a:ext>
            </a:extLst>
          </p:cNvPr>
          <p:cNvSpPr txBox="1"/>
          <p:nvPr/>
        </p:nvSpPr>
        <p:spPr>
          <a:xfrm>
            <a:off x="4950060" y="6187896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reference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981-A71A-4BCF-B27F-59EDC2ED3F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774198"/>
            <a:ext cx="6400800" cy="3229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29CD7-F2A7-4F56-9223-E7DDBD2B3F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9963" y="3618854"/>
            <a:ext cx="4210729" cy="1835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A05E2-AE19-4BCC-B939-DFFD940FAF64}"/>
              </a:ext>
            </a:extLst>
          </p:cNvPr>
          <p:cNvSpPr txBox="1"/>
          <p:nvPr/>
        </p:nvSpPr>
        <p:spPr>
          <a:xfrm>
            <a:off x="8847463" y="6187896"/>
            <a:ext cx="206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Output (test image)</a:t>
            </a:r>
          </a:p>
        </p:txBody>
      </p:sp>
    </p:spTree>
    <p:extLst>
      <p:ext uri="{BB962C8B-B14F-4D97-AF65-F5344CB8AC3E}">
        <p14:creationId xmlns:p14="http://schemas.microsoft.com/office/powerpoint/2010/main" val="420876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4B11-94AE-407D-9F49-B7C2641D5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similarity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F06A-0B32-4DEB-A1E4-716D53E5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Hash mapping (</a:t>
            </a:r>
            <a:r>
              <a:rPr lang="en-US" dirty="0" err="1"/>
              <a:t>pHash</a:t>
            </a:r>
            <a:r>
              <a:rPr lang="en-US" dirty="0"/>
              <a:t>, </a:t>
            </a:r>
            <a:r>
              <a:rPr lang="en-US" dirty="0" err="1"/>
              <a:t>aHash</a:t>
            </a:r>
            <a:r>
              <a:rPr lang="en-US" dirty="0"/>
              <a:t>, </a:t>
            </a:r>
            <a:r>
              <a:rPr lang="en-US" dirty="0" err="1"/>
              <a:t>wHash</a:t>
            </a:r>
            <a:r>
              <a:rPr lang="en-US" dirty="0"/>
              <a:t>, </a:t>
            </a:r>
            <a:r>
              <a:rPr lang="en-US" dirty="0" err="1"/>
              <a:t>dHash</a:t>
            </a:r>
            <a:r>
              <a:rPr lang="en-US" dirty="0"/>
              <a:t>, etc.)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Keypoint</a:t>
            </a:r>
            <a:r>
              <a:rPr lang="en-US" dirty="0"/>
              <a:t> Matching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SIFT </a:t>
            </a:r>
            <a:r>
              <a:rPr lang="en-US" dirty="0" err="1"/>
              <a:t>keypoints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Already implemented in Image registration</a:t>
            </a:r>
          </a:p>
          <a:p>
            <a:pPr>
              <a:lnSpc>
                <a:spcPct val="150000"/>
              </a:lnSpc>
            </a:pPr>
            <a:r>
              <a:rPr lang="en-US" dirty="0"/>
              <a:t>Deep learning based matching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Unsupervised (autoencoder)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Pre-trained image model (ImageNet, etc.)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8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672</Words>
  <Application>Microsoft Office PowerPoint</Application>
  <PresentationFormat>Widescreen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 Unicode MS</vt:lpstr>
      <vt:lpstr>Arial</vt:lpstr>
      <vt:lpstr>Calibri</vt:lpstr>
      <vt:lpstr>Calibri Light</vt:lpstr>
      <vt:lpstr>Courier New</vt:lpstr>
      <vt:lpstr>Office Theme</vt:lpstr>
      <vt:lpstr>IMF group meeting</vt:lpstr>
      <vt:lpstr>Outlines</vt:lpstr>
      <vt:lpstr>Updated framework</vt:lpstr>
      <vt:lpstr>Summary</vt:lpstr>
      <vt:lpstr>Project updates</vt:lpstr>
      <vt:lpstr>Image registration approach</vt:lpstr>
      <vt:lpstr>Regular image registration</vt:lpstr>
      <vt:lpstr>Pilot study on image registration</vt:lpstr>
      <vt:lpstr>Image similarity analysis</vt:lpstr>
      <vt:lpstr>Image similarity analysis</vt:lpstr>
      <vt:lpstr>Pilot Study on Image analysis</vt:lpstr>
      <vt:lpstr>Pilot Study data</vt:lpstr>
      <vt:lpstr>Pilot registration study</vt:lpstr>
      <vt:lpstr>Pilot registration study</vt:lpstr>
      <vt:lpstr>Image analysis</vt:lpstr>
      <vt:lpstr>Image registration effects:</vt:lpstr>
      <vt:lpstr>Pilot result:</vt:lpstr>
      <vt:lpstr>Sometime Image registration does not work well:</vt:lpstr>
      <vt:lpstr>Future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IMF group meeting</dc:title>
  <dc:creator>Wu, Leihong</dc:creator>
  <cp:lastModifiedBy>Wu, Leihong</cp:lastModifiedBy>
  <cp:revision>49</cp:revision>
  <dcterms:created xsi:type="dcterms:W3CDTF">2018-10-12T14:44:56Z</dcterms:created>
  <dcterms:modified xsi:type="dcterms:W3CDTF">2018-10-17T20:45:27Z</dcterms:modified>
</cp:coreProperties>
</file>